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E080C4-7DE6-461E-8BF9-4EE277F1434D}"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31887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080C4-7DE6-461E-8BF9-4EE277F1434D}"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156278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080C4-7DE6-461E-8BF9-4EE277F1434D}"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60791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E080C4-7DE6-461E-8BF9-4EE277F1434D}"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302143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E080C4-7DE6-461E-8BF9-4EE277F1434D}"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91074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E080C4-7DE6-461E-8BF9-4EE277F1434D}"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46163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E080C4-7DE6-461E-8BF9-4EE277F1434D}"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425480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E080C4-7DE6-461E-8BF9-4EE277F1434D}"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20728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080C4-7DE6-461E-8BF9-4EE277F1434D}"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336058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080C4-7DE6-461E-8BF9-4EE277F1434D}"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665998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080C4-7DE6-461E-8BF9-4EE277F1434D}"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822711-2751-4605-A496-94273D40EEBD}" type="slidenum">
              <a:rPr lang="en-US" smtClean="0"/>
              <a:t>‹#›</a:t>
            </a:fld>
            <a:endParaRPr lang="en-US"/>
          </a:p>
        </p:txBody>
      </p:sp>
    </p:spTree>
    <p:extLst>
      <p:ext uri="{BB962C8B-B14F-4D97-AF65-F5344CB8AC3E}">
        <p14:creationId xmlns:p14="http://schemas.microsoft.com/office/powerpoint/2010/main" val="3527347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E080C4-7DE6-461E-8BF9-4EE277F1434D}" type="datetimeFigureOut">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822711-2751-4605-A496-94273D40EEBD}" type="slidenum">
              <a:rPr lang="en-US" smtClean="0"/>
              <a:t>‹#›</a:t>
            </a:fld>
            <a:endParaRPr lang="en-US"/>
          </a:p>
        </p:txBody>
      </p:sp>
    </p:spTree>
    <p:extLst>
      <p:ext uri="{BB962C8B-B14F-4D97-AF65-F5344CB8AC3E}">
        <p14:creationId xmlns:p14="http://schemas.microsoft.com/office/powerpoint/2010/main" val="4188451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latin typeface="Times New Roman" pitchFamily="18" charset="0"/>
                <a:cs typeface="Times New Roman" pitchFamily="18" charset="0"/>
              </a:rPr>
              <a:t>TỔ CHỨC CÁN BỘ</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55000" lnSpcReduction="20000"/>
          </a:bodyPr>
          <a:lstStyle/>
          <a:p>
            <a:r>
              <a:rPr lang="vi-VN" dirty="0" smtClean="0"/>
              <a:t>Tổ </a:t>
            </a:r>
            <a:r>
              <a:rPr lang="vi-VN" dirty="0"/>
              <a:t>chức thực hiện công tác cán bộ </a:t>
            </a:r>
            <a:r>
              <a:rPr lang="vi-VN" dirty="0">
                <a:solidFill>
                  <a:srgbClr val="FF0000"/>
                </a:solidFill>
              </a:rPr>
              <a:t>quản lý hồ sơ lí lịch </a:t>
            </a:r>
            <a:r>
              <a:rPr lang="vi-VN" dirty="0"/>
              <a:t>theo phương pháp khoa học, làm thống kê báo cáo theo quy định.</a:t>
            </a:r>
            <a:endParaRPr lang="vi-VN" dirty="0" smtClean="0">
              <a:effectLst/>
            </a:endParaRPr>
          </a:p>
          <a:p>
            <a:r>
              <a:rPr lang="vi-VN" dirty="0">
                <a:solidFill>
                  <a:srgbClr val="FF0000"/>
                </a:solidFill>
              </a:rPr>
              <a:t>Xây dựng lề lối làm việc </a:t>
            </a:r>
            <a:r>
              <a:rPr lang="vi-VN" dirty="0"/>
              <a:t>và quan hệ công tác giữa các khoa, phòng trình giám đốc bệnh viện xét duyệt, tổ chức thực hiện.</a:t>
            </a:r>
            <a:endParaRPr lang="vi-VN" dirty="0" smtClean="0">
              <a:effectLst/>
            </a:endParaRPr>
          </a:p>
          <a:p>
            <a:r>
              <a:rPr lang="vi-VN" dirty="0"/>
              <a:t>Tổ chức thực hiện tốt công tác </a:t>
            </a:r>
            <a:r>
              <a:rPr lang="vi-VN" dirty="0">
                <a:solidFill>
                  <a:srgbClr val="FF0000"/>
                </a:solidFill>
              </a:rPr>
              <a:t>bảo vệ chính trị nội b</a:t>
            </a:r>
            <a:r>
              <a:rPr lang="vi-VN" dirty="0"/>
              <a:t>ộ, quan hệ chặt chẽ với các tổ chức Đảng, chính quyền địa phương để phối hợp công tác trong công việc có liên quan.</a:t>
            </a:r>
            <a:endParaRPr lang="vi-VN" dirty="0" smtClean="0">
              <a:effectLst/>
            </a:endParaRPr>
          </a:p>
          <a:p>
            <a:r>
              <a:rPr lang="vi-VN" dirty="0"/>
              <a:t>Tổ chức thực hiện các </a:t>
            </a:r>
            <a:r>
              <a:rPr lang="vi-VN" dirty="0">
                <a:solidFill>
                  <a:srgbClr val="FF0000"/>
                </a:solidFill>
              </a:rPr>
              <a:t>chế độ chính sách của Nhà nước</a:t>
            </a:r>
            <a:r>
              <a:rPr lang="vi-VN" dirty="0"/>
              <a:t>, của Ngành Y tế đối với mọi thành viên và người bệnh trong bệnh viện.</a:t>
            </a:r>
            <a:endParaRPr lang="vi-VN" dirty="0" smtClean="0">
              <a:effectLst/>
            </a:endParaRPr>
          </a:p>
          <a:p>
            <a:r>
              <a:rPr lang="vi-VN" dirty="0">
                <a:solidFill>
                  <a:srgbClr val="FF0000"/>
                </a:solidFill>
              </a:rPr>
              <a:t>Phối hợp với các đoàn thể quần chúng tổ chức </a:t>
            </a:r>
            <a:r>
              <a:rPr lang="vi-VN" dirty="0"/>
              <a:t>phong trào thi đua, các đợt học tập thời sự, chính trị, chính sách, văn hoá, ngoại ngữ để nâng cao y đức, tinh thần trách nhiện và thái độ phục vụ.</a:t>
            </a:r>
            <a:endParaRPr lang="vi-VN" dirty="0" smtClean="0">
              <a:effectLst/>
            </a:endParaRPr>
          </a:p>
          <a:p>
            <a:r>
              <a:rPr lang="vi-VN" dirty="0"/>
              <a:t>Phối hợp với các khoa, phòng chức năng đề xuất với giám đốc bệnh viện giải quyết các vấn đề có liên quan đến người bệnh thuộc diện chính sách xã hội.</a:t>
            </a:r>
            <a:endParaRPr lang="vi-VN" dirty="0" smtClean="0">
              <a:effectLst/>
            </a:endParaRPr>
          </a:p>
          <a:p>
            <a:r>
              <a:rPr lang="vi-VN" dirty="0"/>
              <a:t>Nắm tình hình, tâm tư, nguyện vọng của mọi thành viên trong bệnh viện để đề xuất với giám đốc  xem xét, giải quyết.</a:t>
            </a:r>
            <a:endParaRPr lang="vi-VN" dirty="0" smtClean="0">
              <a:effectLst/>
            </a:endParaRPr>
          </a:p>
          <a:p>
            <a:endParaRPr lang="en-US" dirty="0"/>
          </a:p>
        </p:txBody>
      </p:sp>
    </p:spTree>
    <p:extLst>
      <p:ext uri="{BB962C8B-B14F-4D97-AF65-F5344CB8AC3E}">
        <p14:creationId xmlns:p14="http://schemas.microsoft.com/office/powerpoint/2010/main" val="3548213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HÀNH CHÍNH QUẢN TRỊ</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r>
              <a:rPr lang="vi-VN" dirty="0" smtClean="0"/>
              <a:t>Lập </a:t>
            </a:r>
            <a:r>
              <a:rPr lang="vi-VN" dirty="0"/>
              <a:t>kế hoạch cung ứng vật tư, trang thiết bị thông dụng cho các khoa, phòng trong bệnh viện theo kế hoạch đã được duyệt, đảm bảo đầy đủ, đúng chủng loại, đúng quy định về quản lý tài chính.</a:t>
            </a:r>
            <a:endParaRPr lang="vi-VN" dirty="0" smtClean="0">
              <a:effectLst/>
            </a:endParaRPr>
          </a:p>
          <a:p>
            <a:r>
              <a:rPr lang="vi-VN" dirty="0"/>
              <a:t>Tổ chức tốt công tác </a:t>
            </a:r>
            <a:r>
              <a:rPr lang="vi-VN" dirty="0">
                <a:solidFill>
                  <a:srgbClr val="FF0000"/>
                </a:solidFill>
              </a:rPr>
              <a:t>quản lí có hệ thống các công văn đi </a:t>
            </a:r>
            <a:r>
              <a:rPr lang="vi-VN" dirty="0"/>
              <a:t>và đến của bệnh viện, hệ thống bảo quản lưu trữ hồ sơ theo quy định</a:t>
            </a:r>
            <a:r>
              <a:rPr lang="vi-VN" dirty="0">
                <a:solidFill>
                  <a:srgbClr val="FF0000"/>
                </a:solidFill>
              </a:rPr>
              <a:t>. Đảm bảo hệ thống thông tin liên lạc </a:t>
            </a:r>
            <a:r>
              <a:rPr lang="vi-VN" dirty="0"/>
              <a:t>của bệnh viện.</a:t>
            </a:r>
            <a:endParaRPr lang="vi-VN" dirty="0" smtClean="0">
              <a:effectLst/>
            </a:endParaRPr>
          </a:p>
          <a:p>
            <a:r>
              <a:rPr lang="vi-VN" dirty="0"/>
              <a:t>Đảm bảo công tác </a:t>
            </a:r>
            <a:r>
              <a:rPr lang="vi-VN" dirty="0">
                <a:solidFill>
                  <a:srgbClr val="FF0000"/>
                </a:solidFill>
              </a:rPr>
              <a:t>tiếp khách, phục vụ các buổi hội nghị toàn bệnh viện</a:t>
            </a:r>
            <a:r>
              <a:rPr lang="vi-VN" dirty="0"/>
              <a:t>.</a:t>
            </a:r>
            <a:endParaRPr lang="vi-VN" dirty="0" smtClean="0">
              <a:effectLst/>
            </a:endParaRPr>
          </a:p>
          <a:p>
            <a:r>
              <a:rPr lang="vi-VN" dirty="0"/>
              <a:t>Tham gia kiểm tra chế độ </a:t>
            </a:r>
            <a:r>
              <a:rPr lang="vi-VN" dirty="0">
                <a:solidFill>
                  <a:srgbClr val="FF0000"/>
                </a:solidFill>
              </a:rPr>
              <a:t>bảo quản, sử dụng, vận hành các máy, thiết bị thông dụng </a:t>
            </a:r>
            <a:r>
              <a:rPr lang="vi-VN" dirty="0"/>
              <a:t>của các khoa, phòng trong bệnh viện.</a:t>
            </a:r>
            <a:endParaRPr lang="vi-VN" dirty="0" smtClean="0">
              <a:effectLst/>
            </a:endParaRPr>
          </a:p>
          <a:p>
            <a:r>
              <a:rPr lang="vi-VN" dirty="0"/>
              <a:t>Quản </a:t>
            </a:r>
            <a:r>
              <a:rPr lang="vi-VN" dirty="0">
                <a:solidFill>
                  <a:srgbClr val="FF0000"/>
                </a:solidFill>
              </a:rPr>
              <a:t>lý nhà cửa, kho tàng, vật tư thiết</a:t>
            </a:r>
            <a:r>
              <a:rPr lang="vi-VN" dirty="0"/>
              <a:t>  bị thông dụng của bệnh viện.</a:t>
            </a:r>
            <a:endParaRPr lang="vi-VN" dirty="0" smtClean="0">
              <a:effectLst/>
            </a:endParaRPr>
          </a:p>
          <a:p>
            <a:r>
              <a:rPr lang="vi-VN" dirty="0"/>
              <a:t>Quản lý các </a:t>
            </a:r>
            <a:r>
              <a:rPr lang="vi-VN" dirty="0">
                <a:solidFill>
                  <a:srgbClr val="FF0000"/>
                </a:solidFill>
              </a:rPr>
              <a:t>phương tiện vận tải của </a:t>
            </a:r>
            <a:r>
              <a:rPr lang="vi-VN" dirty="0"/>
              <a:t>bệnh viện. Điều động xe ô tô đi công tác và cấp cứu theo quy định.</a:t>
            </a:r>
            <a:endParaRPr lang="vi-VN" dirty="0" smtClean="0">
              <a:effectLst/>
            </a:endParaRPr>
          </a:p>
          <a:p>
            <a:r>
              <a:rPr lang="vi-VN" dirty="0"/>
              <a:t>Tổ chức, thực hiện sửa chữa nhà cửa, duy tu, bảo dưỡng các máy thông dụng theo kế hoạch.</a:t>
            </a:r>
            <a:endParaRPr lang="vi-VN" dirty="0" smtClean="0">
              <a:effectLst/>
            </a:endParaRPr>
          </a:p>
          <a:p>
            <a:r>
              <a:rPr lang="vi-VN" dirty="0"/>
              <a:t>Đảm bảo </a:t>
            </a:r>
            <a:r>
              <a:rPr lang="vi-VN" dirty="0">
                <a:solidFill>
                  <a:srgbClr val="FF0000"/>
                </a:solidFill>
              </a:rPr>
              <a:t>cung cấp đầy đủ nước sạch, cung ứng điện, hơi để sấy, hấp tiệt trùng và xử lý </a:t>
            </a:r>
            <a:r>
              <a:rPr lang="vi-VN" dirty="0"/>
              <a:t>chất thải bệnh viện.</a:t>
            </a:r>
            <a:endParaRPr lang="vi-VN" dirty="0" smtClean="0">
              <a:effectLst/>
            </a:endParaRPr>
          </a:p>
          <a:p>
            <a:r>
              <a:rPr lang="vi-VN" dirty="0"/>
              <a:t>Đảm bảo </a:t>
            </a:r>
            <a:r>
              <a:rPr lang="vi-VN" dirty="0">
                <a:solidFill>
                  <a:srgbClr val="FF0000"/>
                </a:solidFill>
              </a:rPr>
              <a:t>vệ sinh ngoại cảnh sạch, đẹp</a:t>
            </a:r>
            <a:r>
              <a:rPr lang="vi-VN" dirty="0"/>
              <a:t> (vườn hoa, cây cảnh), hệ thống cống rãnh thông thoát trong bệnh viện. Định kỳ tổ chức kiểm tra vệ sinh chung trong bệnh viện.</a:t>
            </a:r>
            <a:endParaRPr lang="vi-VN" dirty="0" smtClean="0">
              <a:effectLst/>
            </a:endParaRPr>
          </a:p>
          <a:p>
            <a:r>
              <a:rPr lang="vi-VN" dirty="0"/>
              <a:t>Đảm bảo công tác </a:t>
            </a:r>
            <a:r>
              <a:rPr lang="vi-VN" dirty="0">
                <a:solidFill>
                  <a:srgbClr val="FF0000"/>
                </a:solidFill>
              </a:rPr>
              <a:t>trật tự trị an chung</a:t>
            </a:r>
            <a:r>
              <a:rPr lang="vi-VN" dirty="0"/>
              <a:t>. Tham gia kiểm tra công tác bảo hộ lao động trong bệnh viện.</a:t>
            </a:r>
            <a:endParaRPr lang="vi-VN" dirty="0" smtClean="0">
              <a:effectLst/>
            </a:endParaRPr>
          </a:p>
          <a:p>
            <a:r>
              <a:rPr lang="vi-VN" dirty="0"/>
              <a:t>Định kỳ tổng kết công tác cung cấp, mua sắm vật liệu, vật tư trang thiết bị thông dụng, báo cáo giám đốc bệnh viện.</a:t>
            </a:r>
            <a:endParaRPr lang="vi-VN" dirty="0" smtClean="0">
              <a:effectLst/>
            </a:endParaRPr>
          </a:p>
          <a:p>
            <a:r>
              <a:rPr lang="vi-VN" dirty="0">
                <a:solidFill>
                  <a:srgbClr val="FF0000"/>
                </a:solidFill>
              </a:rPr>
              <a:t>Nghiên cứu xây dựng định mức tiêu hao </a:t>
            </a:r>
            <a:r>
              <a:rPr lang="vi-VN" dirty="0"/>
              <a:t>vật tư thông dụng để trình giám đốc bệnh viện duyệt và tổ chức thực hiện. Kiểm tra đôn đốc việc sử dụng hợp lý, có hiệu quả; chống lãng phí, tham ô.</a:t>
            </a:r>
            <a:endParaRPr lang="vi-VN" dirty="0" smtClean="0">
              <a:effectLst/>
            </a:endParaRPr>
          </a:p>
          <a:p>
            <a:r>
              <a:rPr lang="vi-VN" dirty="0"/>
              <a:t>Định kỳ báo cáo giám đốc về nhận xét việc sử dụng hợp lý vật tư tiêu hao ở các khoa, phòng trong bệnh viện để giám đốc xem xét quyết định việc khen thưởng, kỷ luật</a:t>
            </a:r>
            <a:endParaRPr lang="vi-VN" dirty="0" smtClean="0">
              <a:effectLst/>
            </a:endParaRPr>
          </a:p>
          <a:p>
            <a:endParaRPr lang="en-US" dirty="0"/>
          </a:p>
        </p:txBody>
      </p:sp>
    </p:spTree>
    <p:extLst>
      <p:ext uri="{BB962C8B-B14F-4D97-AF65-F5344CB8AC3E}">
        <p14:creationId xmlns:p14="http://schemas.microsoft.com/office/powerpoint/2010/main" val="4221934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KẾ HOẠCH TỔNG HỢP</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r>
              <a:rPr lang="vi-VN" dirty="0"/>
              <a:t>Căn cứ vào nhiệm vụ của Bệnh viện, </a:t>
            </a:r>
            <a:r>
              <a:rPr lang="vi-VN" dirty="0">
                <a:solidFill>
                  <a:srgbClr val="FF0000"/>
                </a:solidFill>
              </a:rPr>
              <a:t>hướng dẫn các khoa, phòng lập kế hoạch </a:t>
            </a:r>
            <a:r>
              <a:rPr lang="vi-VN" dirty="0"/>
              <a:t>thực hiện các mặt hoạt động của Bệnh viện.</a:t>
            </a:r>
            <a:endParaRPr lang="vi-VN" dirty="0" smtClean="0">
              <a:effectLst/>
            </a:endParaRPr>
          </a:p>
          <a:p>
            <a:r>
              <a:rPr lang="vi-VN" dirty="0">
                <a:solidFill>
                  <a:srgbClr val="FF0000"/>
                </a:solidFill>
              </a:rPr>
              <a:t>Tổ chức, theo dõi, đôn dốc, đánh giá, hiệu quả việc thực hiện kế hoạch,</a:t>
            </a:r>
            <a:r>
              <a:rPr lang="vi-VN" dirty="0"/>
              <a:t> quy chế Bệnh viện để báo cáo giám đốc xem xét, chỉ đạo.</a:t>
            </a:r>
            <a:endParaRPr lang="vi-VN" dirty="0" smtClean="0">
              <a:effectLst/>
            </a:endParaRPr>
          </a:p>
          <a:p>
            <a:r>
              <a:rPr lang="vi-VN" dirty="0"/>
              <a:t>Tổ chức </a:t>
            </a:r>
            <a:r>
              <a:rPr lang="vi-VN" dirty="0">
                <a:solidFill>
                  <a:srgbClr val="FF0000"/>
                </a:solidFill>
              </a:rPr>
              <a:t>đào tạo liên tục </a:t>
            </a:r>
            <a:r>
              <a:rPr lang="vi-VN" dirty="0"/>
              <a:t>cho các thành viên trong Bệnh viện và tuyến dưới. Phối hợp với các trường để tổ chức thực hành cho học viên.</a:t>
            </a:r>
            <a:endParaRPr lang="vi-VN" dirty="0" smtClean="0">
              <a:effectLst/>
            </a:endParaRPr>
          </a:p>
          <a:p>
            <a:r>
              <a:rPr lang="vi-VN" dirty="0"/>
              <a:t>Tổng kết </a:t>
            </a:r>
            <a:r>
              <a:rPr lang="vi-VN" dirty="0">
                <a:solidFill>
                  <a:srgbClr val="FF0000"/>
                </a:solidFill>
              </a:rPr>
              <a:t>đánh giá công tác chuyên môn, triển khai công tác nghiên cứu khoa học</a:t>
            </a:r>
            <a:r>
              <a:rPr lang="vi-VN" dirty="0"/>
              <a:t> trong toàn Bệnh viện.</a:t>
            </a:r>
            <a:endParaRPr lang="vi-VN" dirty="0" smtClean="0">
              <a:effectLst/>
            </a:endParaRPr>
          </a:p>
          <a:p>
            <a:r>
              <a:rPr lang="vi-VN" dirty="0"/>
              <a:t>Tổ chức việc </a:t>
            </a:r>
            <a:r>
              <a:rPr lang="vi-VN" dirty="0">
                <a:solidFill>
                  <a:srgbClr val="FF0000"/>
                </a:solidFill>
              </a:rPr>
              <a:t>điều hoà phối hợp công tác giữa các khoa, phòng </a:t>
            </a:r>
            <a:r>
              <a:rPr lang="vi-VN" dirty="0"/>
              <a:t>trong bệnh viện, giữa bệnh viện với các cơ quan có liên quan nhằm nâng cao hiệu quả công tác khám bệnh, chữa bệnh của Bệnh viện.</a:t>
            </a:r>
            <a:endParaRPr lang="vi-VN" dirty="0" smtClean="0">
              <a:effectLst/>
            </a:endParaRPr>
          </a:p>
          <a:p>
            <a:r>
              <a:rPr lang="vi-VN" dirty="0"/>
              <a:t>Phối hợp với phòng chỉ đạo tuyến để chỉ đạo và hỗ trợ chuyên môn kỹ thuật cho tuyến dưới.</a:t>
            </a:r>
            <a:endParaRPr lang="vi-VN" dirty="0" smtClean="0">
              <a:effectLst/>
            </a:endParaRPr>
          </a:p>
          <a:p>
            <a:r>
              <a:rPr lang="vi-VN" dirty="0"/>
              <a:t>Tổ chức thực hiện công tác hợp tác quốc tế theo kế hoạch của Bệnh viện và quy định của Nhà nước.</a:t>
            </a:r>
            <a:endParaRPr lang="vi-VN" dirty="0" smtClean="0">
              <a:effectLst/>
            </a:endParaRPr>
          </a:p>
          <a:p>
            <a:r>
              <a:rPr lang="vi-VN" dirty="0"/>
              <a:t>Đảm bảo việc </a:t>
            </a:r>
            <a:r>
              <a:rPr lang="vi-VN" dirty="0">
                <a:solidFill>
                  <a:srgbClr val="FF0000"/>
                </a:solidFill>
              </a:rPr>
              <a:t>lưu trữ, thống kê, khai thác hồ sơ theo </a:t>
            </a:r>
            <a:r>
              <a:rPr lang="vi-VN" dirty="0"/>
              <a:t>bệnh án theo quy định.</a:t>
            </a:r>
            <a:endParaRPr lang="vi-VN" dirty="0" smtClean="0">
              <a:effectLst/>
            </a:endParaRPr>
          </a:p>
          <a:p>
            <a:r>
              <a:rPr lang="vi-VN" dirty="0">
                <a:solidFill>
                  <a:srgbClr val="FF0000"/>
                </a:solidFill>
              </a:rPr>
              <a:t>Tổ chức công tác thường trực</a:t>
            </a:r>
            <a:r>
              <a:rPr lang="vi-VN" dirty="0"/>
              <a:t> toàn Bệnh viện.</a:t>
            </a:r>
            <a:endParaRPr lang="vi-VN" dirty="0" smtClean="0">
              <a:effectLst/>
            </a:endParaRPr>
          </a:p>
          <a:p>
            <a:r>
              <a:rPr lang="vi-VN" dirty="0">
                <a:solidFill>
                  <a:srgbClr val="FF0000"/>
                </a:solidFill>
              </a:rPr>
              <a:t>Xây dựng quy hoạch phát triển chuyên môn kỹ thuật </a:t>
            </a:r>
            <a:r>
              <a:rPr lang="vi-VN" dirty="0"/>
              <a:t>của Bệnh viện để trình giám đốc xét duyệt và báo cáo cấp trên.</a:t>
            </a:r>
            <a:endParaRPr lang="vi-VN" dirty="0" smtClean="0">
              <a:effectLst/>
            </a:endParaRPr>
          </a:p>
          <a:p>
            <a:r>
              <a:rPr lang="vi-VN" dirty="0"/>
              <a:t>Định kỳ sơ kết, tổng kết công tác điều trị, báo cáo giám đốc và cơ quan cấp trên.</a:t>
            </a:r>
            <a:endParaRPr lang="vi-VN" dirty="0" smtClean="0">
              <a:effectLst/>
            </a:endParaRPr>
          </a:p>
          <a:p>
            <a:r>
              <a:rPr lang="vi-VN" dirty="0"/>
              <a:t>Chuẩn bị các phương án phòng chống thiên tai, thảm hoạ và các trường hợp bất thường khác để trình giám đốc và tổ chức thực hiện.</a:t>
            </a:r>
            <a:endParaRPr lang="vi-VN" dirty="0" smtClean="0">
              <a:effectLst/>
            </a:endParaRPr>
          </a:p>
          <a:p>
            <a:endParaRPr lang="en-US" dirty="0"/>
          </a:p>
        </p:txBody>
      </p:sp>
    </p:spTree>
    <p:extLst>
      <p:ext uri="{BB962C8B-B14F-4D97-AF65-F5344CB8AC3E}">
        <p14:creationId xmlns:p14="http://schemas.microsoft.com/office/powerpoint/2010/main" val="328239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TÀI CHÍNH</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vi-VN" dirty="0"/>
              <a:t>Căn </a:t>
            </a:r>
            <a:r>
              <a:rPr lang="vi-VN" dirty="0" smtClean="0"/>
              <a:t>c</a:t>
            </a:r>
            <a:r>
              <a:rPr lang="en-US" dirty="0" smtClean="0"/>
              <a:t>ứ</a:t>
            </a:r>
            <a:r>
              <a:rPr lang="vi-VN" dirty="0" smtClean="0"/>
              <a:t> </a:t>
            </a:r>
            <a:r>
              <a:rPr lang="vi-VN" dirty="0"/>
              <a:t>vào chế độ, chính sách hiện hành và kế hoạch công tác của bệnh viện, lập dự toán ngân sách, kế hoạch thu chi của bệnh viện và  tổ chức thực hiện khi kế hoạch được phê duyệt.</a:t>
            </a:r>
            <a:endParaRPr lang="vi-VN" dirty="0" smtClean="0">
              <a:effectLst/>
            </a:endParaRPr>
          </a:p>
          <a:p>
            <a:r>
              <a:rPr lang="vi-VN" dirty="0"/>
              <a:t>Theo định hướng </a:t>
            </a:r>
            <a:r>
              <a:rPr lang="vi-VN" dirty="0">
                <a:solidFill>
                  <a:srgbClr val="FF0000"/>
                </a:solidFill>
              </a:rPr>
              <a:t>hạch toán kinh tế trong công </a:t>
            </a:r>
            <a:r>
              <a:rPr lang="vi-VN" dirty="0"/>
              <a:t>tác khám bệnh, chữa bệnh, tổ chức và </a:t>
            </a:r>
            <a:r>
              <a:rPr lang="vi-VN" dirty="0">
                <a:solidFill>
                  <a:srgbClr val="FF0000"/>
                </a:solidFill>
              </a:rPr>
              <a:t>quản lý chặt chẽ việc thu viện phí </a:t>
            </a:r>
            <a:r>
              <a:rPr lang="vi-VN" dirty="0"/>
              <a:t>theo quy định.</a:t>
            </a:r>
            <a:endParaRPr lang="vi-VN" dirty="0" smtClean="0">
              <a:effectLst/>
            </a:endParaRPr>
          </a:p>
          <a:p>
            <a:r>
              <a:rPr lang="vi-VN" dirty="0"/>
              <a:t>Theo kế hoạch ngân sách và các nguồn thu khác, tổ chức xây dựng </a:t>
            </a:r>
            <a:r>
              <a:rPr lang="vi-VN" dirty="0">
                <a:solidFill>
                  <a:srgbClr val="FF0000"/>
                </a:solidFill>
              </a:rPr>
              <a:t>định mức chi tiêu cho từng hoạt động </a:t>
            </a:r>
            <a:r>
              <a:rPr lang="vi-VN" dirty="0"/>
              <a:t>cụ thể của bệnh viện.</a:t>
            </a:r>
            <a:endParaRPr lang="vi-VN" dirty="0" smtClean="0">
              <a:effectLst/>
            </a:endParaRPr>
          </a:p>
          <a:p>
            <a:r>
              <a:rPr lang="vi-VN" dirty="0"/>
              <a:t>Tổ chức công tác kế toán trong bệnh viện theo đúng quy định hiện hành. Thực hiện các nghiệp vụ kế toán lao động tiền lương, chế độ chính sách, vật tư tài sản, hành chính sự nghiệp chính xác, kịp thời. Tổ chức hướng dẫn, kiểm tra, giám sát công tác kế toán, chế độ thu chi của bệnh viện.</a:t>
            </a:r>
            <a:endParaRPr lang="vi-VN" dirty="0" smtClean="0">
              <a:effectLst/>
            </a:endParaRPr>
          </a:p>
          <a:p>
            <a:r>
              <a:rPr lang="vi-VN" dirty="0"/>
              <a:t>Định kỳ thực hiện báo cáo quyết toán, tổng kết tài sản, kiểm kê tài sản.</a:t>
            </a:r>
            <a:endParaRPr lang="vi-VN" dirty="0" smtClean="0">
              <a:effectLst/>
            </a:endParaRPr>
          </a:p>
          <a:p>
            <a:r>
              <a:rPr lang="vi-VN" dirty="0"/>
              <a:t>Tổ chức bảo quản lưu trữ các chứng từ, sổ sách kế toán đúng theo quy định.</a:t>
            </a:r>
            <a:endParaRPr lang="vi-VN" dirty="0" smtClean="0">
              <a:effectLst/>
            </a:endParaRPr>
          </a:p>
          <a:p>
            <a:r>
              <a:rPr lang="vi-VN" dirty="0"/>
              <a:t>Tổng hợp tình hình, số liệu cụ thể, </a:t>
            </a:r>
            <a:r>
              <a:rPr lang="vi-VN" dirty="0">
                <a:solidFill>
                  <a:srgbClr val="FF0000"/>
                </a:solidFill>
              </a:rPr>
              <a:t>phân tích kết quả hoạt động</a:t>
            </a:r>
            <a:r>
              <a:rPr lang="vi-VN" dirty="0"/>
              <a:t> của bệnh viện</a:t>
            </a:r>
            <a:endParaRPr lang="vi-VN" dirty="0" smtClean="0">
              <a:effectLst/>
            </a:endParaRPr>
          </a:p>
          <a:p>
            <a:endParaRPr lang="en-US" dirty="0"/>
          </a:p>
        </p:txBody>
      </p:sp>
    </p:spTree>
    <p:extLst>
      <p:ext uri="{BB962C8B-B14F-4D97-AF65-F5344CB8AC3E}">
        <p14:creationId xmlns:p14="http://schemas.microsoft.com/office/powerpoint/2010/main" val="290456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QUẢN LÝ CHẤT LƯỢNG</a:t>
            </a:r>
            <a:r>
              <a:rPr lang="en-US" sz="2200" dirty="0" smtClean="0"/>
              <a:t>(TT19/2013-BYT)</a:t>
            </a:r>
            <a:endParaRPr lang="en-US" sz="2200" dirty="0"/>
          </a:p>
        </p:txBody>
      </p:sp>
      <p:sp>
        <p:nvSpPr>
          <p:cNvPr id="3" name="Content Placeholder 2"/>
          <p:cNvSpPr>
            <a:spLocks noGrp="1"/>
          </p:cNvSpPr>
          <p:nvPr>
            <p:ph idx="1"/>
          </p:nvPr>
        </p:nvSpPr>
        <p:spPr/>
        <p:txBody>
          <a:bodyPr>
            <a:normAutofit fontScale="47500" lnSpcReduction="20000"/>
          </a:bodyPr>
          <a:lstStyle/>
          <a:p>
            <a:r>
              <a:rPr lang="vi-VN" dirty="0" smtClean="0"/>
              <a:t>a) Xây dựng kế hoạch và nội dung hoạt động quản lý chất lượng trong bệnh viện để trình giám đốc phê duyệt;</a:t>
            </a:r>
          </a:p>
          <a:p>
            <a:r>
              <a:rPr lang="vi-VN" dirty="0" smtClean="0"/>
              <a:t>b) Tổ chức thực hiện, theo dõi, giám sát, đánh giá, báo cáo, phối hợp, hỗ trợ việc triển khai các hoạt động về quản lý chất lượng và các đề án bảo đảm, cải tiến chất lượng tại các khoa phòng;</a:t>
            </a:r>
          </a:p>
          <a:p>
            <a:r>
              <a:rPr lang="vi-VN" dirty="0" smtClean="0"/>
              <a:t>c) Làm đầu mối thiết lập hệ thống quản lý sai sót, sự cố bao gồm phát hiện, tổng hợp, phân tích, báo cáo và nghiên cứu, đề xuất </a:t>
            </a:r>
            <a:r>
              <a:rPr lang="vi-VN" dirty="0" smtClean="0">
                <a:solidFill>
                  <a:srgbClr val="FF0000"/>
                </a:solidFill>
              </a:rPr>
              <a:t>giải pháp khắc phục</a:t>
            </a:r>
            <a:r>
              <a:rPr lang="vi-VN" dirty="0" smtClean="0"/>
              <a:t>;</a:t>
            </a:r>
          </a:p>
          <a:p>
            <a:r>
              <a:rPr lang="vi-VN" dirty="0" smtClean="0"/>
              <a:t>d) Làm đầu mối phối hợp với các khoa, phòng giải quyết các đơn thư, khiếu nại, tố cáo và các </a:t>
            </a:r>
            <a:r>
              <a:rPr lang="vi-VN" dirty="0" smtClean="0">
                <a:solidFill>
                  <a:srgbClr val="FF0000"/>
                </a:solidFill>
              </a:rPr>
              <a:t>vấn đề liên quan đến hài lòng người bệnh</a:t>
            </a:r>
            <a:r>
              <a:rPr lang="vi-VN" dirty="0" smtClean="0"/>
              <a:t>;</a:t>
            </a:r>
          </a:p>
          <a:p>
            <a:r>
              <a:rPr lang="vi-VN" dirty="0" smtClean="0"/>
              <a:t>đ) Thu thập, tổng hợp, phân tích dữ liệu, quản lý và bảo mật thông tin liên quan đến chất lượng bệnh viện. Phối hợp với bộ phận thống kê, tin học của bệnh viện tiến hành </a:t>
            </a:r>
            <a:r>
              <a:rPr lang="vi-VN" dirty="0" smtClean="0">
                <a:solidFill>
                  <a:srgbClr val="FF0000"/>
                </a:solidFill>
              </a:rPr>
              <a:t>đo lường chỉ số chất lượng bệnh viện;</a:t>
            </a:r>
          </a:p>
          <a:p>
            <a:r>
              <a:rPr lang="vi-VN" dirty="0" smtClean="0"/>
              <a:t>e)</a:t>
            </a:r>
            <a:r>
              <a:rPr lang="vi-VN" b="1" dirty="0" smtClean="0"/>
              <a:t> </a:t>
            </a:r>
            <a:r>
              <a:rPr lang="vi-VN" dirty="0" smtClean="0"/>
              <a:t>Triển khai hoặc phối hợp tổ chức </a:t>
            </a:r>
            <a:r>
              <a:rPr lang="vi-VN" dirty="0" smtClean="0">
                <a:solidFill>
                  <a:srgbClr val="FF0000"/>
                </a:solidFill>
              </a:rPr>
              <a:t>đào tạo, huấn luyện, tập huấn, bồi dưỡng về quản lý chất lượng;</a:t>
            </a:r>
          </a:p>
          <a:p>
            <a:r>
              <a:rPr lang="vi-VN" dirty="0" smtClean="0"/>
              <a:t>g) Tổ chức đánh giá chất lượng nội bộ của bệnh viện dựa trên các bộ tiêu chí, tiêu chuẩn quản lý chất lượng do Bộ Y tế ban hành hoặc thừa nhận;</a:t>
            </a:r>
          </a:p>
          <a:p>
            <a:r>
              <a:rPr lang="vi-VN" dirty="0" smtClean="0"/>
              <a:t>h) Thực hiện đánh giá việc tuân thủ các quy định và hướng dẫn chuyên môn của Bộ Y tế;</a:t>
            </a:r>
          </a:p>
          <a:p>
            <a:r>
              <a:rPr lang="vi-VN" dirty="0" smtClean="0"/>
              <a:t>i) Xây dựng và </a:t>
            </a:r>
            <a:r>
              <a:rPr lang="vi-VN" dirty="0" smtClean="0">
                <a:solidFill>
                  <a:srgbClr val="FF0000"/>
                </a:solidFill>
              </a:rPr>
              <a:t>triển khai thực hiện chương trình an toàn người bệnh</a:t>
            </a:r>
            <a:r>
              <a:rPr lang="vi-VN" dirty="0" smtClean="0"/>
              <a:t>.</a:t>
            </a:r>
          </a:p>
          <a:p>
            <a:endParaRPr lang="en-US" dirty="0"/>
          </a:p>
        </p:txBody>
      </p:sp>
    </p:spTree>
    <p:extLst>
      <p:ext uri="{BB962C8B-B14F-4D97-AF65-F5344CB8AC3E}">
        <p14:creationId xmlns:p14="http://schemas.microsoft.com/office/powerpoint/2010/main" val="2372607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1000"/>
          </a:xfrm>
        </p:spPr>
        <p:txBody>
          <a:bodyPr>
            <a:normAutofit fontScale="90000"/>
          </a:bodyPr>
          <a:lstStyle/>
          <a:p>
            <a:r>
              <a:rPr lang="en-US" dirty="0" smtClean="0">
                <a:latin typeface="Times New Roman" pitchFamily="18" charset="0"/>
                <a:cs typeface="Times New Roman" pitchFamily="18" charset="0"/>
              </a:rPr>
              <a:t>CÔNG TÁC XÃ HỘI</a:t>
            </a:r>
            <a:r>
              <a:rPr lang="en-US" sz="2200" dirty="0" smtClean="0"/>
              <a:t>(tt43/2015-BYT)</a:t>
            </a:r>
            <a:endParaRPr lang="en-US" sz="2200" dirty="0"/>
          </a:p>
        </p:txBody>
      </p:sp>
      <p:sp>
        <p:nvSpPr>
          <p:cNvPr id="3" name="Content Placeholder 2"/>
          <p:cNvSpPr>
            <a:spLocks noGrp="1"/>
          </p:cNvSpPr>
          <p:nvPr>
            <p:ph idx="1"/>
          </p:nvPr>
        </p:nvSpPr>
        <p:spPr>
          <a:xfrm>
            <a:off x="457200" y="772886"/>
            <a:ext cx="8229600" cy="6096000"/>
          </a:xfrm>
        </p:spPr>
        <p:txBody>
          <a:bodyPr>
            <a:noAutofit/>
          </a:bodyPr>
          <a:lstStyle/>
          <a:p>
            <a:r>
              <a:rPr lang="vi-VN" sz="1000" b="1" dirty="0" smtClean="0">
                <a:effectLst/>
              </a:rPr>
              <a:t>1. Hỗ trợ, tư vấn giải quyết các vấn đề về công tác xã hội cho người bệnh và người nhà người bệnh trong quá trình khám bệnh, chữa bệnh (sau đây gọi chung là người bệnh), bao gồm</a:t>
            </a:r>
            <a:r>
              <a:rPr lang="vi-VN" sz="1000" dirty="0" smtClean="0">
                <a:effectLst/>
              </a:rPr>
              <a:t>:</a:t>
            </a:r>
          </a:p>
          <a:p>
            <a:r>
              <a:rPr lang="vi-VN" sz="1000" dirty="0" smtClean="0">
                <a:effectLst/>
              </a:rPr>
              <a:t>a) Đón tiếp, chỉ dẫn, cung cấp thông tin, giới thiệu về dịch vụ khám bệnh, chữa bệnh của bệnh viện cho người bệnh ngay từ khi người bệnh vào khoa khám bệnh hoặc phòng khám bệnh;</a:t>
            </a:r>
          </a:p>
          <a:p>
            <a:r>
              <a:rPr lang="vi-VN" sz="1000" dirty="0" smtClean="0">
                <a:effectLst/>
              </a:rPr>
              <a:t>b) Tổ chức hỏi thăm người bệnh và người nhà người bệnh để năm bắt thông tin về tình hình sức khỏe, hoàn cảnh khó khăn của người bệnh, xác định mức độ và có phương án hỗ trợ về tâm lý, xã hội và tổ chức thực hiện;</a:t>
            </a:r>
          </a:p>
          <a:p>
            <a:r>
              <a:rPr lang="vi-VN" sz="1000" dirty="0" smtClean="0">
                <a:effectLst/>
              </a:rPr>
              <a:t>c) Hỗ trợ khẩn cấp các hoạt động công tác xã hội cho người bệnh là nạn nhân của bạo hành, bạo lực gia đình, bạo lực giới, tai nạn, thảm họa nhằm bảo đảm an toàn cho người bệnh: hỗ trợ về tâm lý, xã hội, tư vấn về pháp lý, giám định pháp y, pháp y tâm thần và các dịch vụ phù hợp khác;</a:t>
            </a:r>
          </a:p>
          <a:p>
            <a:r>
              <a:rPr lang="vi-VN" sz="1000" dirty="0" smtClean="0">
                <a:effectLst/>
              </a:rPr>
              <a:t>d) Hỗ trợ, tư vấn cho người bệnh về quyền, lợi ích hợp pháp và nghĩa vụ của người bệnh, các chương trình, chính sách xã hội về bảo hiểm y tế, trợ cấp xã hội trong khám bệnh, chữa bệnh;</a:t>
            </a:r>
          </a:p>
          <a:p>
            <a:r>
              <a:rPr lang="vi-VN" sz="1000" dirty="0" smtClean="0">
                <a:effectLst/>
              </a:rPr>
              <a:t>đ) Cung cấp thông tin, tư vấn cho người bệnh có chỉ định chuyển cơ sở khám bệnh, chữa bệnh hoặc xuất viện; Hỗ trợ thủ tục xuất viện và giới thiệu người bệnh đến các địa điểm hỗ trợ tại cộng đồng (nếu có);</a:t>
            </a:r>
          </a:p>
          <a:p>
            <a:r>
              <a:rPr lang="vi-VN" sz="1000" dirty="0" smtClean="0">
                <a:effectLst/>
              </a:rPr>
              <a:t>e) Phối hợp, hướng dẫn các tổ chức, tình nguyện viên có nhu cầu thực hiện, hỗ trợ về công tác xã hội của bệnh viện;</a:t>
            </a:r>
          </a:p>
          <a:p>
            <a:r>
              <a:rPr lang="vi-VN" sz="1000" b="1" dirty="0" smtClean="0">
                <a:effectLst/>
              </a:rPr>
              <a:t>2. Thông tin, truyền thông và phổ biến, giáo dục pháp luật:</a:t>
            </a:r>
          </a:p>
          <a:p>
            <a:r>
              <a:rPr lang="vi-VN" sz="1000" dirty="0" smtClean="0">
                <a:effectLst/>
              </a:rPr>
              <a:t>a) Thực hiện công tác phát ngôn và cung cấp thông tin cho báo chí;</a:t>
            </a:r>
          </a:p>
          <a:p>
            <a:r>
              <a:rPr lang="vi-VN" sz="1000" dirty="0" smtClean="0">
                <a:effectLst/>
              </a:rPr>
              <a:t>b) Xây dựng kế hoạch truyền thông giáo dục sức khỏe cho người bệnh và tổ chức thực hiện kế hoạch sau khi được phê duyệt;</a:t>
            </a:r>
          </a:p>
          <a:p>
            <a:r>
              <a:rPr lang="vi-VN" sz="1000" dirty="0" smtClean="0">
                <a:effectLst/>
              </a:rPr>
              <a:t>c) Xây dựng nội dung, tài liệu để giới thiệu, quảng bá hình ảnh, các dịch vụ và hoạt động của bệnh viện đến người bệnh và cộng đồng thông qua tổ chức các hoạt động, chương trình, sự kiện, hội nghị, hội thảo:</a:t>
            </a:r>
          </a:p>
          <a:p>
            <a:r>
              <a:rPr lang="vi-VN" sz="1000" dirty="0" smtClean="0">
                <a:effectLst/>
              </a:rPr>
              <a:t>d) Cập nhật và tổ chức phổ biến các chính sách, pháp luật của Nhà nước có liên quan đến công tác khám bệnh, chữa bệnh, hoạt động của bệnh viện cho nhân viên y tế, người bệnh và người nhà người bệnh;</a:t>
            </a:r>
          </a:p>
          <a:p>
            <a:r>
              <a:rPr lang="vi-VN" sz="1000" dirty="0" smtClean="0">
                <a:effectLst/>
              </a:rPr>
              <a:t>đ) Tổ chức thực hiện quy tắc ứng xử, hòm thư góp ý của bệnh viện;</a:t>
            </a:r>
          </a:p>
          <a:p>
            <a:r>
              <a:rPr lang="vi-VN" sz="1000" dirty="0" smtClean="0">
                <a:effectLst/>
              </a:rPr>
              <a:t>e) Tổ chức các hoạt động văn hóa, văn nghệ, thể dục, thể thao phù hợp cho nhân viên y tế và người bệnh.</a:t>
            </a:r>
          </a:p>
          <a:p>
            <a:r>
              <a:rPr lang="vi-VN" sz="1000" b="1" dirty="0" smtClean="0">
                <a:effectLst/>
              </a:rPr>
              <a:t>3. Vận động tiếp nhận tài trợ</a:t>
            </a:r>
            <a:r>
              <a:rPr lang="vi-VN" sz="1000" dirty="0" smtClean="0">
                <a:effectLst/>
              </a:rPr>
              <a:t>:</a:t>
            </a:r>
          </a:p>
          <a:p>
            <a:r>
              <a:rPr lang="vi-VN" sz="1000" dirty="0" smtClean="0">
                <a:effectLst/>
              </a:rPr>
              <a:t>Thực hiện hoạt động từ thiện và vận động, tiếp nhận tài trợ về kinh phí, vật chất để hỗ trợ người bệnh có hoàn cảnh khó khăn.</a:t>
            </a:r>
          </a:p>
          <a:p>
            <a:r>
              <a:rPr lang="vi-VN" sz="1000" b="1" dirty="0" smtClean="0">
                <a:effectLst/>
              </a:rPr>
              <a:t>4. Hỗ trợ nhân viên y tế:</a:t>
            </a:r>
          </a:p>
          <a:p>
            <a:r>
              <a:rPr lang="vi-VN" sz="1000" dirty="0" smtClean="0">
                <a:effectLst/>
              </a:rPr>
              <a:t>a) Cung cấp thông tin về người bệnh cho nhân viên y tế trong trường hợp cần thiết để hỗ trợ công tác điều trị;</a:t>
            </a:r>
          </a:p>
          <a:p>
            <a:r>
              <a:rPr lang="vi-VN" sz="1000" dirty="0" smtClean="0">
                <a:effectLst/>
              </a:rPr>
              <a:t>b) Động viên, chia sẻ với nhân viên y tế khi có vướng mắc với người bệnh trong quá trình điều trị.</a:t>
            </a:r>
          </a:p>
          <a:p>
            <a:r>
              <a:rPr lang="vi-VN" sz="1000" b="1" dirty="0" smtClean="0">
                <a:effectLst/>
              </a:rPr>
              <a:t>5. Đào tạo, bồi dưỡng:</a:t>
            </a:r>
          </a:p>
          <a:p>
            <a:r>
              <a:rPr lang="vi-VN" sz="1000" b="1" dirty="0" smtClean="0">
                <a:effectLst/>
              </a:rPr>
              <a:t>6. Tổ chức đội ngũ cộng tác viên làm công tác xã hội của bệnh viện</a:t>
            </a:r>
            <a:r>
              <a:rPr lang="vi-VN" sz="1000" dirty="0" smtClean="0">
                <a:effectLst/>
              </a:rPr>
              <a:t>.</a:t>
            </a:r>
          </a:p>
          <a:p>
            <a:r>
              <a:rPr lang="vi-VN" sz="1000" b="1" dirty="0" smtClean="0">
                <a:effectLst/>
              </a:rPr>
              <a:t>7. Tổ chức các hoạt động từ thiện, công tác xã hội của bệnh viện tại cộng đồng (nếu có).</a:t>
            </a:r>
          </a:p>
        </p:txBody>
      </p:sp>
    </p:spTree>
    <p:extLst>
      <p:ext uri="{BB962C8B-B14F-4D97-AF65-F5344CB8AC3E}">
        <p14:creationId xmlns:p14="http://schemas.microsoft.com/office/powerpoint/2010/main" val="4256033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ĐIỀU DƯỠNG</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81600"/>
          </a:xfrm>
        </p:spPr>
        <p:txBody>
          <a:bodyPr>
            <a:normAutofit fontScale="62500" lnSpcReduction="20000"/>
          </a:bodyPr>
          <a:lstStyle/>
          <a:p>
            <a:r>
              <a:rPr lang="vi-VN" dirty="0"/>
              <a:t>Tổ chức, chỉ đạo y tá (điều dưỡng), nữ hộ sinh, kỹ thuật viên </a:t>
            </a:r>
            <a:r>
              <a:rPr lang="vi-VN" dirty="0">
                <a:solidFill>
                  <a:srgbClr val="FF0000"/>
                </a:solidFill>
              </a:rPr>
              <a:t>chăm sóc người bệnh toàn diện</a:t>
            </a:r>
            <a:r>
              <a:rPr lang="vi-VN" dirty="0"/>
              <a:t> theo quy định.</a:t>
            </a:r>
            <a:endParaRPr lang="vi-VN" dirty="0" smtClean="0">
              <a:effectLst/>
            </a:endParaRPr>
          </a:p>
          <a:p>
            <a:r>
              <a:rPr lang="vi-VN" dirty="0"/>
              <a:t>Đôn đốc, kiểm tra y tá (điều dưỡng), nữ hộ sinh, kỹ thuật viên và hộ lí thực hiện </a:t>
            </a:r>
            <a:r>
              <a:rPr lang="vi-VN" dirty="0">
                <a:solidFill>
                  <a:srgbClr val="FF0000"/>
                </a:solidFill>
              </a:rPr>
              <a:t>đúng các kỹ thuật bệnh viện và Quy chế Bệnh viện</a:t>
            </a:r>
            <a:r>
              <a:rPr lang="vi-VN" dirty="0"/>
              <a:t>.</a:t>
            </a:r>
            <a:endParaRPr lang="vi-VN" dirty="0" smtClean="0">
              <a:effectLst/>
            </a:endParaRPr>
          </a:p>
          <a:p>
            <a:r>
              <a:rPr lang="vi-VN" dirty="0"/>
              <a:t>Tổ chức đào tạo nâng cao trình độ cho y tá (điều dưỡng), nữ hộ sinh, kỹ thuật viên và hộ lý. Tham gia hướng dẫn thực hành cho các học viên và </a:t>
            </a:r>
            <a:r>
              <a:rPr lang="vi-VN" dirty="0">
                <a:solidFill>
                  <a:srgbClr val="FF0000"/>
                </a:solidFill>
              </a:rPr>
              <a:t>kiểm tra tay nghề cho y tá (điều dưỡng), nữ hộ sinh, kỹ thuật viên và hộ lý trước khi tuyển dụng.</a:t>
            </a:r>
            <a:endParaRPr lang="vi-VN" dirty="0" smtClean="0">
              <a:solidFill>
                <a:srgbClr val="FF0000"/>
              </a:solidFill>
              <a:effectLst/>
            </a:endParaRPr>
          </a:p>
          <a:p>
            <a:r>
              <a:rPr lang="vi-VN" dirty="0"/>
              <a:t>Lập kế hoạch mua sắm dụng cụ, vật tư cho công tác chăm sóc và phục vụ người bệnh; kiểm tra việc sử dụng và bảo quản theo quy định.</a:t>
            </a:r>
            <a:endParaRPr lang="vi-VN" dirty="0" smtClean="0">
              <a:effectLst/>
            </a:endParaRPr>
          </a:p>
          <a:p>
            <a:r>
              <a:rPr lang="vi-VN" dirty="0">
                <a:solidFill>
                  <a:srgbClr val="FF0000"/>
                </a:solidFill>
              </a:rPr>
              <a:t>Kiểm tra công tác vệ sinh, chống nhiễm khuẩn tại các buồng bệnh</a:t>
            </a:r>
            <a:r>
              <a:rPr lang="vi-VN" dirty="0"/>
              <a:t> và các khoa.</a:t>
            </a:r>
            <a:endParaRPr lang="vi-VN" dirty="0" smtClean="0">
              <a:effectLst/>
            </a:endParaRPr>
          </a:p>
          <a:p>
            <a:r>
              <a:rPr lang="vi-VN" dirty="0">
                <a:solidFill>
                  <a:srgbClr val="FF0000"/>
                </a:solidFill>
              </a:rPr>
              <a:t>Phối hợp với phòng tổ chức cán bộ bố trí và điều động y tá </a:t>
            </a:r>
            <a:r>
              <a:rPr lang="vi-VN" dirty="0"/>
              <a:t>(điều dưỡng), nữ hộ sinh, kỹ thuật viên và hộ lí.</a:t>
            </a:r>
            <a:endParaRPr lang="vi-VN" dirty="0" smtClean="0">
              <a:effectLst/>
            </a:endParaRPr>
          </a:p>
          <a:p>
            <a:r>
              <a:rPr lang="vi-VN" dirty="0"/>
              <a:t>Tham gia công tác nghiên cứu khoa học và chỉ đạo tuyến.</a:t>
            </a:r>
            <a:endParaRPr lang="vi-VN" dirty="0" smtClean="0">
              <a:effectLst/>
            </a:endParaRPr>
          </a:p>
          <a:p>
            <a:r>
              <a:rPr lang="vi-VN" dirty="0"/>
              <a:t>Định kì sơ kết, tổng kết công tác chăm sóc người bệnh toàn diện, báo cáo giám đốc bệnh viện.</a:t>
            </a:r>
            <a:endParaRPr lang="vi-VN" dirty="0" smtClean="0">
              <a:effectLst/>
            </a:endParaRPr>
          </a:p>
          <a:p>
            <a:endParaRPr lang="en-US" dirty="0"/>
          </a:p>
        </p:txBody>
      </p:sp>
    </p:spTree>
    <p:extLst>
      <p:ext uri="{BB962C8B-B14F-4D97-AF65-F5344CB8AC3E}">
        <p14:creationId xmlns:p14="http://schemas.microsoft.com/office/powerpoint/2010/main" val="1783105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TT. TIN HỌC</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10200"/>
          </a:xfrm>
        </p:spPr>
        <p:txBody>
          <a:bodyPr>
            <a:normAutofit fontScale="70000" lnSpcReduction="20000"/>
          </a:bodyPr>
          <a:lstStyle/>
          <a:p>
            <a:pPr marL="0" indent="0">
              <a:buNone/>
            </a:pPr>
            <a:endParaRPr lang="vi-VN" dirty="0" smtClean="0"/>
          </a:p>
          <a:p>
            <a:r>
              <a:rPr lang="vi-VN" dirty="0" smtClean="0"/>
              <a:t>Tổ chức thiết kế, lắp đặt các thiết bị công nghệ thông tin</a:t>
            </a:r>
            <a:r>
              <a:rPr lang="en-US" dirty="0" smtClean="0"/>
              <a:t> </a:t>
            </a:r>
            <a:r>
              <a:rPr lang="vi-VN" dirty="0" smtClean="0"/>
              <a:t>cho các Khoa</a:t>
            </a:r>
            <a:r>
              <a:rPr lang="en-US" dirty="0" smtClean="0"/>
              <a:t>/</a:t>
            </a:r>
            <a:r>
              <a:rPr lang="vi-VN" dirty="0" smtClean="0"/>
              <a:t>Phòng</a:t>
            </a:r>
            <a:r>
              <a:rPr lang="en-US" dirty="0" smtClean="0"/>
              <a:t>/</a:t>
            </a:r>
            <a:r>
              <a:rPr lang="vi-VN" dirty="0" smtClean="0"/>
              <a:t>Tổ</a:t>
            </a:r>
            <a:r>
              <a:rPr lang="en-US" dirty="0" smtClean="0"/>
              <a:t> </a:t>
            </a:r>
            <a:r>
              <a:rPr lang="vi-VN" dirty="0" smtClean="0"/>
              <a:t>công tác trong bệnh</a:t>
            </a:r>
            <a:r>
              <a:rPr lang="en-US" dirty="0" smtClean="0"/>
              <a:t> </a:t>
            </a:r>
            <a:r>
              <a:rPr lang="vi-VN" dirty="0" smtClean="0"/>
              <a:t>viện đã được phê duyệt;</a:t>
            </a:r>
          </a:p>
          <a:p>
            <a:r>
              <a:rPr lang="vi-VN" dirty="0" smtClean="0"/>
              <a:t>Hướng dẫn, đào tạo </a:t>
            </a:r>
            <a:r>
              <a:rPr lang="vi-VN" dirty="0" smtClean="0">
                <a:solidFill>
                  <a:srgbClr val="FF0000"/>
                </a:solidFill>
              </a:rPr>
              <a:t>nâng cao năng lực ứng dụng công nghệ thông tin vào các hoạt động bệnh viện cho cán bộ</a:t>
            </a:r>
            <a:r>
              <a:rPr lang="vi-VN" dirty="0" smtClean="0"/>
              <a:t>, viên chức của bệnh viện;</a:t>
            </a:r>
          </a:p>
          <a:p>
            <a:r>
              <a:rPr lang="vi-VN" dirty="0" smtClean="0">
                <a:solidFill>
                  <a:srgbClr val="FF0000"/>
                </a:solidFill>
              </a:rPr>
              <a:t>Quản lý, duy trì hoạt động ổn định, có hiệu quả của hệ thống mạng,</a:t>
            </a:r>
            <a:r>
              <a:rPr lang="en-US" dirty="0" smtClean="0">
                <a:solidFill>
                  <a:srgbClr val="FF0000"/>
                </a:solidFill>
              </a:rPr>
              <a:t> Website,</a:t>
            </a:r>
            <a:r>
              <a:rPr lang="vi-VN" dirty="0" smtClean="0">
                <a:solidFill>
                  <a:srgbClr val="FF0000"/>
                </a:solidFill>
              </a:rPr>
              <a:t> hệ thống thư điện tử, bảo đảm việc kết nối thông tin giữa các Khoa, Phòng với cơ quan Bộ Y tế</a:t>
            </a:r>
            <a:r>
              <a:rPr lang="vi-VN" dirty="0" smtClean="0"/>
              <a:t>, Sở Y tế và các đơn vị sự nghiệp có liên quan;</a:t>
            </a:r>
          </a:p>
          <a:p>
            <a:r>
              <a:rPr lang="vi-VN" dirty="0" smtClean="0"/>
              <a:t>Xây dựng cơ sở dữ liệu của đơn vị;</a:t>
            </a:r>
          </a:p>
          <a:p>
            <a:r>
              <a:rPr lang="vi-VN" dirty="0" smtClean="0"/>
              <a:t>Tổ chức triển khai các </a:t>
            </a:r>
            <a:r>
              <a:rPr lang="vi-VN" dirty="0" smtClean="0">
                <a:solidFill>
                  <a:srgbClr val="FF0000"/>
                </a:solidFill>
              </a:rPr>
              <a:t>giải pháp bảo đảm an toàn và bảo mật cho hệ thống thông tin</a:t>
            </a:r>
            <a:r>
              <a:rPr lang="vi-VN" dirty="0" smtClean="0"/>
              <a:t>, cơ sở dữ liệu của đơn vị;</a:t>
            </a:r>
          </a:p>
          <a:p>
            <a:r>
              <a:rPr lang="vi-VN" dirty="0" smtClean="0"/>
              <a:t>Định kỳ sơ kết, tổng kết công tác báo cáo Giám đốc bệnh viện;</a:t>
            </a:r>
          </a:p>
          <a:p>
            <a:r>
              <a:rPr lang="vi-VN" dirty="0" smtClean="0"/>
              <a:t>Tham gia các hoạt động đoàn thể và các nhiệm vụ khác do bệnh viện giao.</a:t>
            </a:r>
            <a:endParaRPr lang="vi-VN" dirty="0"/>
          </a:p>
        </p:txBody>
      </p:sp>
    </p:spTree>
    <p:extLst>
      <p:ext uri="{BB962C8B-B14F-4D97-AF65-F5344CB8AC3E}">
        <p14:creationId xmlns:p14="http://schemas.microsoft.com/office/powerpoint/2010/main" val="115438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2106</Words>
  <Application>Microsoft Office PowerPoint</Application>
  <PresentationFormat>On-screen Show (4:3)</PresentationFormat>
  <Paragraphs>94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TỔ CHỨC CÁN BỘ</vt:lpstr>
      <vt:lpstr>HÀNH CHÍNH QUẢN TRỊ</vt:lpstr>
      <vt:lpstr>KẾ HOẠCH TỔNG HỢP</vt:lpstr>
      <vt:lpstr>TÀI CHÍNH</vt:lpstr>
      <vt:lpstr>QUẢN LÝ CHẤT LƯỢNG(TT19/2013-BYT)</vt:lpstr>
      <vt:lpstr>CÔNG TÁC XÃ HỘI(tt43/2015-BYT)</vt:lpstr>
      <vt:lpstr>ĐIỀU DƯỠNG</vt:lpstr>
      <vt:lpstr>TT. TIN HỌC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 Huu Tung</dc:creator>
  <cp:lastModifiedBy>Ha Huu Tung</cp:lastModifiedBy>
  <cp:revision>8</cp:revision>
  <dcterms:created xsi:type="dcterms:W3CDTF">2018-03-05T01:29:13Z</dcterms:created>
  <dcterms:modified xsi:type="dcterms:W3CDTF">2018-03-05T08:21:29Z</dcterms:modified>
</cp:coreProperties>
</file>